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BDC4"/>
    <a:srgbClr val="009CDE"/>
    <a:srgbClr val="F02441"/>
    <a:srgbClr val="8C004F"/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979" autoAdjust="0"/>
    <p:restoredTop sz="94660"/>
  </p:normalViewPr>
  <p:slideViewPr>
    <p:cSldViewPr snapToGrid="0">
      <p:cViewPr varScale="1">
        <p:scale>
          <a:sx n="10" d="100"/>
          <a:sy n="10" d="100"/>
        </p:scale>
        <p:origin x="2612" y="-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26/11/2025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799812" y="626221"/>
            <a:ext cx="27279044" cy="2259018"/>
          </a:xfrm>
          <a:prstGeom prst="rect">
            <a:avLst/>
          </a:prstGeom>
          <a:gradFill flip="none" rotWithShape="1">
            <a:gsLst>
              <a:gs pos="38000">
                <a:srgbClr val="009CDE"/>
              </a:gs>
              <a:gs pos="13000">
                <a:srgbClr val="20BDC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4802509" y="648342"/>
            <a:ext cx="23111539" cy="2062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/>
            <a:r>
              <a:rPr lang="pt-BR" sz="4400" b="1" dirty="0">
                <a:latin typeface="Arial" panose="020B0604020202020204" pitchFamily="34" charset="0"/>
                <a:cs typeface="Arial" panose="020B0604020202020204" pitchFamily="34" charset="0"/>
              </a:rPr>
              <a:t>XXI SIMPÓSIO DE INOVAÇÕES TÉCNICAS DA ETEC ASTOR DE MATTOS CARVALHO</a:t>
            </a:r>
          </a:p>
          <a:p>
            <a:pPr algn="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811" y="2958814"/>
            <a:ext cx="27287595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4400" b="1" dirty="0">
                <a:latin typeface="Arial" pitchFamily="34" charset="0"/>
                <a:cs typeface="Arial" pitchFamily="34" charset="0"/>
              </a:rPr>
              <a:t>Plano De Negocio Do Brigadeiro Gourmet </a:t>
            </a:r>
          </a:p>
          <a:p>
            <a:pPr algn="ctr"/>
            <a:r>
              <a:rPr lang="pt-BR" sz="4000" dirty="0">
                <a:latin typeface="Arial" pitchFamily="34" charset="0"/>
                <a:cs typeface="Arial" pitchFamily="34" charset="0"/>
              </a:rPr>
              <a:t>Brigadeiro de Doce de Leite</a:t>
            </a:r>
            <a:endParaRPr lang="pt-BR" sz="4000" dirty="0"/>
          </a:p>
          <a:p>
            <a:pPr algn="ctr"/>
            <a:endParaRPr lang="pt-BR" sz="1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 pitchFamily="34" charset="0"/>
                <a:cs typeface="Arial" pitchFamily="34" charset="0"/>
              </a:rPr>
              <a:t>Amanda chineli Moreira dos santos , Enzo Lopes Mendonça, Luiz Otávio Valente da cruz, Mateus Rodrigues  da silva</a:t>
            </a:r>
          </a:p>
          <a:p>
            <a:pPr algn="ctr"/>
            <a:r>
              <a:rPr lang="pt-BR" sz="3000" b="1" dirty="0">
                <a:latin typeface="Arial" pitchFamily="34" charset="0"/>
                <a:cs typeface="Arial" pitchFamily="34" charset="0"/>
              </a:rPr>
              <a:t> Orientador(a):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Prof. Michelle Godoy de Mattos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658866"/>
            <a:ext cx="27344456" cy="0"/>
          </a:xfrm>
          <a:prstGeom prst="line">
            <a:avLst/>
          </a:prstGeom>
          <a:ln w="88900">
            <a:solidFill>
              <a:srgbClr val="20B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03763" y="34888326"/>
            <a:ext cx="27502693" cy="46404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200" dirty="0"/>
              <a:t>Agradecemos a  professora Michelle Godoy de Mattos, nossa orientadora, por sua paciência, orientação e incentivo ao longo deste processo. </a:t>
            </a:r>
          </a:p>
          <a:p>
            <a:pPr algn="ctr"/>
            <a:r>
              <a:rPr lang="pt-BR" sz="2200" dirty="0"/>
              <a:t>Agradecemos também ao professor Rosivaldo por nos ajudar e nos compreender. </a:t>
            </a:r>
          </a:p>
          <a:p>
            <a:pPr algn="ctr"/>
            <a:r>
              <a:rPr lang="pt-BR" sz="2200" dirty="0"/>
              <a:t>Agradecemos profundamente os nossos pais por nos apoiar até o fim .</a:t>
            </a:r>
            <a:endParaRPr lang="pt-BR" sz="2200" b="1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2800" dirty="0"/>
          </a:p>
          <a:p>
            <a:pPr algn="ctr"/>
            <a:r>
              <a:rPr lang="pt-BR" sz="2000" dirty="0"/>
              <a:t>MEIRELLES, P. von M. “O mais popular dos doces brasileiros”: história crítica do brigadeiro.</a:t>
            </a:r>
          </a:p>
          <a:p>
            <a:pPr algn="ctr"/>
            <a:r>
              <a:rPr lang="pt-BR" sz="2000" dirty="0" err="1"/>
              <a:t>Aedos</a:t>
            </a:r>
            <a:r>
              <a:rPr lang="pt-BR" sz="2000" dirty="0"/>
              <a:t>, v. 11, n. 25, p. 330–354, 2019.</a:t>
            </a:r>
          </a:p>
          <a:p>
            <a:pPr algn="ctr"/>
            <a:r>
              <a:rPr lang="pt-BR" sz="2000" dirty="0"/>
              <a:t>Disponível em: https://seer.ufrgs.br/</a:t>
            </a:r>
            <a:r>
              <a:rPr lang="pt-BR" sz="2000" dirty="0" err="1"/>
              <a:t>aedos</a:t>
            </a:r>
            <a:r>
              <a:rPr lang="pt-BR" sz="2000" dirty="0"/>
              <a:t>/</a:t>
            </a:r>
            <a:r>
              <a:rPr lang="pt-BR" sz="2000" dirty="0" err="1"/>
              <a:t>article</a:t>
            </a:r>
            <a:r>
              <a:rPr lang="pt-BR" sz="2000" dirty="0"/>
              <a:t>/</a:t>
            </a:r>
            <a:r>
              <a:rPr lang="pt-BR" sz="2000" dirty="0" err="1"/>
              <a:t>view</a:t>
            </a:r>
            <a:r>
              <a:rPr lang="pt-BR" sz="2000" dirty="0"/>
              <a:t>/88452. Acesso em: 18 nov. 2025.</a:t>
            </a:r>
          </a:p>
          <a:p>
            <a:pPr algn="ctr"/>
            <a:r>
              <a:rPr lang="pt-BR" sz="2000" dirty="0"/>
              <a:t>LOPES, A. C.; WOICIEKOWSKI, G.; KUIASKI, J. C.; KUTZ, T. PI-2 GC Empreendedorismo </a:t>
            </a:r>
            <a:r>
              <a:rPr lang="pt-BR" sz="2000" dirty="0" err="1"/>
              <a:t>Sweet</a:t>
            </a:r>
            <a:endParaRPr lang="pt-BR" sz="2000" dirty="0"/>
          </a:p>
          <a:p>
            <a:pPr algn="ctr"/>
            <a:r>
              <a:rPr lang="pt-BR" sz="2000" dirty="0"/>
              <a:t>Nobre Brigadeiro Gourmet. [</a:t>
            </a:r>
            <a:r>
              <a:rPr lang="pt-BR" sz="2000" dirty="0" err="1"/>
              <a:t>S.l</a:t>
            </a:r>
            <a:r>
              <a:rPr lang="pt-BR" sz="2000" dirty="0"/>
              <a:t>.]: ESIC, 2015.</a:t>
            </a:r>
          </a:p>
          <a:p>
            <a:pPr algn="ctr"/>
            <a:r>
              <a:rPr lang="pt-BR" sz="2000" dirty="0"/>
              <a:t>Disponível em:</a:t>
            </a:r>
          </a:p>
          <a:p>
            <a:pPr algn="ctr"/>
            <a:r>
              <a:rPr lang="pt-BR" sz="2000" dirty="0"/>
              <a:t>https://esic.br/wp-content/uploads/2021/06/PI-2-GC-EMPREENDEDORISMO-SWEET-NOBRE-</a:t>
            </a:r>
          </a:p>
          <a:p>
            <a:pPr algn="ctr"/>
            <a:r>
              <a:rPr lang="pt-BR" sz="2000" dirty="0"/>
              <a:t>BRIGADEIRO-GOURMET-2015-2.pdf. Acesso em: 18 nov. 2025.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42926C5C-79B8-4BB8-8437-82D284FF8BA6}"/>
              </a:ext>
            </a:extLst>
          </p:cNvPr>
          <p:cNvSpPr txBox="1"/>
          <p:nvPr/>
        </p:nvSpPr>
        <p:spPr>
          <a:xfrm>
            <a:off x="14746388" y="6422003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DESENVOLVIMENTO</a:t>
            </a:r>
          </a:p>
          <a:p>
            <a:pPr algn="just"/>
            <a:br>
              <a:rPr lang="pt-BR" sz="3200" b="1" dirty="0"/>
            </a:br>
            <a:r>
              <a:rPr lang="pt-BR" sz="3200" dirty="0"/>
              <a:t>O </a:t>
            </a:r>
            <a:r>
              <a:rPr lang="pt-BR" sz="3200"/>
              <a:t>projeto abrange todas </a:t>
            </a:r>
            <a:r>
              <a:rPr lang="pt-BR" sz="3200" dirty="0"/>
              <a:t>as etapas, desde a compra dos ingredientes até a venda, focando em produtos de alta qualidade, utilizando ingredientes selecionados e uma apresentação diferenciada. A pesquisa de mercado feita com alunos e professores da escola </a:t>
            </a:r>
            <a:r>
              <a:rPr lang="pt-BR" sz="3200" dirty="0" err="1"/>
              <a:t>Etec</a:t>
            </a:r>
            <a:r>
              <a:rPr lang="pt-BR" sz="3200" dirty="0"/>
              <a:t> Astor de Mattos Carvalho ajudou a identificar as preferências do público, auxiliando na definição de estratégias de marketing, preço e distribuição.</a:t>
            </a:r>
          </a:p>
          <a:p>
            <a:pPr algn="just"/>
            <a:r>
              <a:rPr lang="pt-BR" sz="3200" dirty="0"/>
              <a:t>No desenvolvimento do trabalho, foi criado um fluxograma para delimitar o problema e analisar os resultados, além da definição da missão, visão e valores da empresa. O plano de marketing estruturou a identidade visual, nome e campanha para divulgação do produto. Para garantir a viabilidade econômica, foram avaliados os custos fixos, variáveis, ponto de equilíbrio e margem de lucro, permitindo analisar o desempenho financeiro do negócio. Conclui-se que o empreendimento tem potencial para crescer e se destacar, desde que mantenha a excelência e o foco no cliente.</a:t>
            </a:r>
          </a:p>
          <a:p>
            <a:endParaRPr lang="pt-BR" sz="3200" dirty="0"/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591050" y="6364066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INTRODUÇÃO</a:t>
            </a:r>
          </a:p>
          <a:p>
            <a:pPr algn="just"/>
            <a:br>
              <a:rPr lang="pt-BR" sz="3200" b="1" dirty="0"/>
            </a:br>
            <a:r>
              <a:rPr lang="pt-BR" sz="3200" dirty="0"/>
              <a:t>Este trabalho apresenta o plano de negócio do Brigadeiro Gourmet, voltado para o público escolar da </a:t>
            </a:r>
            <a:r>
              <a:rPr lang="pt-BR" sz="3200" dirty="0" err="1"/>
              <a:t>Etec</a:t>
            </a:r>
            <a:r>
              <a:rPr lang="pt-BR" sz="3200" dirty="0"/>
              <a:t> Astor de Mattos Carvalho. O objetivo é oferecer doces exclusivos, que podem ser consumidos individualmente ou utilizados como presentes e para eventos. O plano contempla análise de mercado, plano de marketing, estrutura organizacional, plano operacional e projeções financeiras, visando a viabilidade e o crescimento do empreendimento.</a:t>
            </a:r>
          </a:p>
          <a:p>
            <a:pPr algn="just"/>
            <a:r>
              <a:rPr lang="pt-BR" sz="3200" dirty="0"/>
              <a:t>Baseado nas ferramentas de gestão do curso de Administração, especialmente os 4 </a:t>
            </a:r>
            <a:r>
              <a:rPr lang="pt-BR" sz="3200" dirty="0" err="1"/>
              <a:t>P's</a:t>
            </a:r>
            <a:r>
              <a:rPr lang="pt-BR" sz="3200" dirty="0"/>
              <a:t> do marketing — preço, produto, praça e promoção —, o brigadeiro gourmet foi escolhido por sua popularidade e potencial para oferecer produtos diferenciados. A proposta estimula o espírito empreendedor dos alunos, promovendo a aplicação prática dos conhecimentos adquiridos e preparando-os para desafios empresariais futuros.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497026"/>
            <a:ext cx="27344457" cy="769441"/>
          </a:xfrm>
          <a:prstGeom prst="rect">
            <a:avLst/>
          </a:prstGeom>
          <a:solidFill>
            <a:srgbClr val="009CDE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ADMINISTRAÇÃO INTEGRADO AO ENSINO MÉDIO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20BD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B5F51435-4D34-4E30-AD87-BDEBFE22A8A8}"/>
              </a:ext>
            </a:extLst>
          </p:cNvPr>
          <p:cNvSpPr txBox="1"/>
          <p:nvPr/>
        </p:nvSpPr>
        <p:spPr>
          <a:xfrm>
            <a:off x="575532" y="13639774"/>
            <a:ext cx="13095720" cy="769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FIGURA 01 – Foto Do Produto </a:t>
            </a:r>
            <a:br>
              <a:rPr lang="pt-BR" sz="3600" b="1" dirty="0"/>
            </a:br>
            <a:endParaRPr lang="pt-BR" sz="3200" dirty="0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575532" y="17430819"/>
            <a:ext cx="13320000" cy="42502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OBJETIVO GERAL</a:t>
            </a:r>
          </a:p>
          <a:p>
            <a:pPr algn="just"/>
            <a:br>
              <a:rPr lang="pt-BR" sz="3200" b="1" dirty="0"/>
            </a:br>
            <a:r>
              <a:rPr lang="pt-BR" sz="3200" dirty="0"/>
              <a:t>O objetivo do projeto é analisar a capacidade de produzir resultados significativos e alcançar os objetivos estabelecidos, evidenciando a habilidade de agir corretamente, gerando valor e impacto positivo. Com as qualificações do curso de Administração, o trabalho avalia a efetividade de um empreendimento que oferece brigadeiros gourmet, utilizando ingredientes selecionados como creme de leite no lugar de margarina e leite condensado, com apresentação diferenciada. O produto visa destacar-se pela excelência, atendendo às expectativas do público escolar da </a:t>
            </a:r>
            <a:r>
              <a:rPr lang="pt-BR" sz="3200" dirty="0" err="1"/>
              <a:t>Etec</a:t>
            </a:r>
            <a:r>
              <a:rPr lang="pt-BR" sz="3200" dirty="0"/>
              <a:t> Astor de Mattos Carvalho.</a:t>
            </a:r>
          </a:p>
          <a:p>
            <a:pPr algn="just"/>
            <a:r>
              <a:rPr lang="pt-BR" sz="3200" dirty="0"/>
              <a:t>O plano de negócio abrange desde a análise de mercado até o planejamento operacional, utilizando os 4 </a:t>
            </a:r>
            <a:r>
              <a:rPr lang="pt-BR" sz="3200" dirty="0" err="1"/>
              <a:t>P's</a:t>
            </a:r>
            <a:r>
              <a:rPr lang="pt-BR" sz="3200" dirty="0"/>
              <a:t> do marketing — preço, produto, praça e promoção. A pesquisa aplicada a alunos e professores forneceu dados essenciais para validar hipóteses e definir estratégias, projetando um negócio financeiramente viável e promissor. Assim, o trabalho une teoria e prática, promovendo o empreendedorismo e preparando os alunos para desafios reais na administração.</a:t>
            </a: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61C954B1-A83C-4391-9783-B4CACE49EC84}"/>
              </a:ext>
            </a:extLst>
          </p:cNvPr>
          <p:cNvSpPr txBox="1"/>
          <p:nvPr/>
        </p:nvSpPr>
        <p:spPr>
          <a:xfrm>
            <a:off x="14746388" y="14399708"/>
            <a:ext cx="13320000" cy="76944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Imagem 2- Fluxograma</a:t>
            </a:r>
            <a:endParaRPr lang="pt-BR" sz="3200" dirty="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4A705611-D730-467A-8D9D-463A629029A1}"/>
              </a:ext>
            </a:extLst>
          </p:cNvPr>
          <p:cNvSpPr txBox="1"/>
          <p:nvPr/>
        </p:nvSpPr>
        <p:spPr>
          <a:xfrm>
            <a:off x="603763" y="26626707"/>
            <a:ext cx="13320000" cy="62481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METODOLOGIA</a:t>
            </a:r>
          </a:p>
          <a:p>
            <a:pPr algn="just"/>
            <a:br>
              <a:rPr lang="pt-BR" sz="3200" b="1" dirty="0"/>
            </a:br>
            <a:r>
              <a:rPr lang="pt-BR" sz="3200" dirty="0"/>
              <a:t>Este trabalho utilizou metodologia exploratória e descritiva para analisar o produto Brigadeiro Gourmet. Foi elaborado um fluxograma que considera desde a problematização do produto até a entrega aos clientes, alunos e professores da </a:t>
            </a:r>
            <a:r>
              <a:rPr lang="pt-BR" sz="3200" dirty="0" err="1"/>
              <a:t>Etec</a:t>
            </a:r>
            <a:r>
              <a:rPr lang="pt-BR" sz="3200" dirty="0"/>
              <a:t> Astor de Mattos Carvalho. Para fundamentar o estudo, realizou-se um pré-teste de pesquisa de mercado aplicando 10 questionários em 28/05/2025, com alunos do primeiro a terceiro ano dos cursos de Administração, Agropecuária e Informática, no turno integral, garantindo diversidade na amostra.</a:t>
            </a:r>
          </a:p>
          <a:p>
            <a:pPr algn="just"/>
            <a:r>
              <a:rPr lang="pt-BR" sz="3200" dirty="0"/>
              <a:t>Os dados foram analisados por um grupo que validou por unanimidade o questionário, mantendo-o inalterado. Essa metodologia permitiu avaliar hipóteses e a efetividade das etapas do empreendimento, desde a compra dos ingredientes até a venda final. Assim, a coleta de dados reais fundamentou a análise dos resultados e contribuiu para o desenvolvimento do plano de negócio.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915914" y="23095983"/>
            <a:ext cx="13320000" cy="907024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r>
              <a:rPr lang="pt-BR" sz="3600" b="1" dirty="0"/>
              <a:t>CONCLUSÃO</a:t>
            </a:r>
            <a:endParaRPr lang="pt-BR" sz="3200" b="1" dirty="0"/>
          </a:p>
          <a:p>
            <a:pPr algn="just"/>
            <a:br>
              <a:rPr lang="pt-BR" sz="3200" b="1" dirty="0"/>
            </a:br>
            <a:r>
              <a:rPr lang="pt-BR" sz="3200" dirty="0"/>
              <a:t>O trabalho de conclusão de curso (TCC) apresenta um plano de negócio para o Brigadeiro Gourmet, e conclui que o projeto não terá prejuízo, apresentando alto desempenho. Foi calculado o ponto de equilíbrio, que indica a necessidade de vender 263 brigadeiros para cobrir os custos fixos. A partir dessa quantidade, o lucro de 50% será obtido, mostrando a viabilidade econômica do empreendimento. O projeto é aprovado para execução, garantindo um retorno positivo para os envolvidos.</a:t>
            </a:r>
          </a:p>
          <a:p>
            <a:pPr algn="just"/>
            <a:r>
              <a:rPr lang="pt-BR" sz="3200" dirty="0"/>
              <a:t>Este trabalho foi desenvolvido por um grupo de quatro pessoas, que aplicaram conhecimentos aprendidos no curso de Administração para analisar todos os aspectos do negócio, desde a compra dos ingredientes até a venda final. Com decisões baseadas em dados financeiros e pesquisas de mercado, o grupo estruturou estratégias para garantir a qualidade, inovação e relacionamento com o cliente, fortalecendo a proposta e o potencial de crescimento do empreendimento.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799812" y="39923179"/>
            <a:ext cx="27363876" cy="2691148"/>
          </a:xfrm>
          <a:prstGeom prst="rect">
            <a:avLst/>
          </a:prstGeom>
          <a:gradFill flip="none" rotWithShape="1">
            <a:gsLst>
              <a:gs pos="46000">
                <a:srgbClr val="009CDE"/>
              </a:gs>
              <a:gs pos="86000">
                <a:srgbClr val="20BDC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/>
          </a:lstStyle>
          <a:p>
            <a:endParaRPr lang="pt-BR" dirty="0"/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4820" y="39704341"/>
            <a:ext cx="14041568" cy="3389033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706" y="40209559"/>
            <a:ext cx="3362891" cy="2118387"/>
          </a:xfrm>
          <a:prstGeom prst="rect">
            <a:avLst/>
          </a:prstGeom>
        </p:spPr>
      </p:pic>
      <p:grpSp>
        <p:nvGrpSpPr>
          <p:cNvPr id="7" name="Agrupar 6"/>
          <p:cNvGrpSpPr/>
          <p:nvPr/>
        </p:nvGrpSpPr>
        <p:grpSpPr>
          <a:xfrm>
            <a:off x="464078" y="14231003"/>
            <a:ext cx="5342145" cy="3199816"/>
            <a:chOff x="799811" y="15375783"/>
            <a:chExt cx="13058755" cy="7810840"/>
          </a:xfrm>
        </p:grpSpPr>
        <p:sp>
          <p:nvSpPr>
            <p:cNvPr id="6" name="Retângulo 5"/>
            <p:cNvSpPr/>
            <p:nvPr/>
          </p:nvSpPr>
          <p:spPr>
            <a:xfrm>
              <a:off x="799811" y="15375783"/>
              <a:ext cx="13058755" cy="78108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2318" y="18411471"/>
              <a:ext cx="1726276" cy="1655685"/>
            </a:xfrm>
            <a:prstGeom prst="rect">
              <a:avLst/>
            </a:prstGeom>
          </p:spPr>
        </p:pic>
      </p:grpSp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2200" y="875158"/>
            <a:ext cx="3823641" cy="1761367"/>
          </a:xfrm>
          <a:prstGeom prst="rect">
            <a:avLst/>
          </a:prstGeom>
        </p:spPr>
      </p:pic>
      <p:pic>
        <p:nvPicPr>
          <p:cNvPr id="26" name="Picture 11">
            <a:extLst>
              <a:ext uri="{FF2B5EF4-FFF2-40B4-BE49-F238E27FC236}">
                <a16:creationId xmlns:a16="http://schemas.microsoft.com/office/drawing/2014/main" id="{E9561AD9-5D80-46CB-930F-4E6A74E03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77" y="14267446"/>
            <a:ext cx="5342145" cy="315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3">
            <a:extLst>
              <a:ext uri="{FF2B5EF4-FFF2-40B4-BE49-F238E27FC236}">
                <a16:creationId xmlns:a16="http://schemas.microsoft.com/office/drawing/2014/main" id="{34D4051F-B430-411B-89C2-9962B097E3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0878" y="15169148"/>
            <a:ext cx="13546528" cy="763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644D118-CBBF-46ED-9430-E92FE0BEE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518" y="14254184"/>
            <a:ext cx="3521591" cy="352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3967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724</TotalTime>
  <Words>1044</Words>
  <Application>Microsoft Office PowerPoint</Application>
  <PresentationFormat>Personalizar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Michelle Godoy</cp:lastModifiedBy>
  <cp:revision>68</cp:revision>
  <dcterms:created xsi:type="dcterms:W3CDTF">2017-11-28T14:46:21Z</dcterms:created>
  <dcterms:modified xsi:type="dcterms:W3CDTF">2025-11-26T17:41:35Z</dcterms:modified>
</cp:coreProperties>
</file>